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20"/>
  </p:notesMasterIdLst>
  <p:sldIdLst>
    <p:sldId id="256" r:id="rId4"/>
    <p:sldId id="257" r:id="rId5"/>
    <p:sldId id="258" r:id="rId6"/>
    <p:sldId id="284" r:id="rId7"/>
    <p:sldId id="286" r:id="rId8"/>
    <p:sldId id="283" r:id="rId9"/>
    <p:sldId id="301" r:id="rId10"/>
    <p:sldId id="287" r:id="rId11"/>
    <p:sldId id="261" r:id="rId12"/>
    <p:sldId id="264" r:id="rId13"/>
    <p:sldId id="276" r:id="rId14"/>
    <p:sldId id="279" r:id="rId15"/>
    <p:sldId id="275" r:id="rId16"/>
    <p:sldId id="267" r:id="rId17"/>
    <p:sldId id="272" r:id="rId18"/>
    <p:sldId id="280" r:id="rId19"/>
    <p:sldId id="274" r:id="rId21"/>
  </p:sldIdLst>
  <p:sldSz cx="12192000" cy="6858000"/>
  <p:notesSz cx="6858000" cy="9144000"/>
  <p:embeddedFontLst>
    <p:embeddedFont>
      <p:font typeface="Argon" panose="020B0604020202020204" charset="0"/>
      <p:regular r:id="rId25"/>
      <p: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libri Light" panose="020F0302020204030204" pitchFamily="34" charset="0"/>
      <p:regular r:id="rId31"/>
      <p:italic r:id="rId32"/>
    </p:embeddedFont>
    <p:embeddedFont>
      <p:font typeface="Givonic" panose="020B0604020202020204" charset="0"/>
      <p:regular r:id="rId33"/>
    </p:embeddedFont>
    <p:embeddedFont>
      <p:font typeface="Roboto Condensed" panose="02000000000000000000" pitchFamily="2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498"/>
    <a:srgbClr val="FFB7B7"/>
    <a:srgbClr val="FFD9FA"/>
    <a:srgbClr val="A4C92C"/>
    <a:srgbClr val="F2D130"/>
    <a:srgbClr val="54B8F2"/>
    <a:srgbClr val="FFFFFF"/>
    <a:srgbClr val="F2541F"/>
    <a:srgbClr val="C5D0FF"/>
    <a:srgbClr val="BEF1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font" Target="fonts/font13.fntdata"/><Relationship Id="rId36" Type="http://schemas.openxmlformats.org/officeDocument/2006/relationships/font" Target="fonts/font12.fntdata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7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07603-CB34-4133-B255-BA374458EFC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04A217-F438-4738-9096-6394D380078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0.jpe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1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GIF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GIF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GIF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20053"/>
            <a:ext cx="12192000" cy="685800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logo with purple and blue colors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713" y="195263"/>
            <a:ext cx="8410575" cy="6467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069" y="604108"/>
            <a:ext cx="812315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How Feasible Our System is?</a:t>
            </a:r>
            <a:endParaRPr lang="en-US" sz="3600" b="1" spc="-15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3361" y="1840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84281" y="1867391"/>
            <a:ext cx="3163806" cy="5085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Technical Feasibility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89736" y="1802075"/>
            <a:ext cx="3155675" cy="19031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620601" y="1805129"/>
            <a:ext cx="3121683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Economical Feasibility</a:t>
            </a:r>
            <a:endParaRPr lang="en-US" dirty="0">
              <a:cs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10236" y="3999175"/>
            <a:ext cx="3155675" cy="18650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6413" y="4052282"/>
            <a:ext cx="3153060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Operational Feasibility</a:t>
            </a:r>
            <a:endParaRPr lang="en-US" dirty="0">
              <a:cs typeface="Calibri"/>
            </a:endParaRPr>
          </a:p>
        </p:txBody>
      </p:sp>
      <p:pic>
        <p:nvPicPr>
          <p:cNvPr id="3" name="Picture 2" descr="A purple and black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198" y="2476498"/>
            <a:ext cx="1104903" cy="1092203"/>
          </a:xfrm>
          <a:prstGeom prst="rect">
            <a:avLst/>
          </a:prstGeom>
        </p:spPr>
      </p:pic>
      <p:pic>
        <p:nvPicPr>
          <p:cNvPr id="4" name="Picture 3" descr="A money bag and a coin with a dollar sig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2463800"/>
            <a:ext cx="1053629" cy="1066800"/>
          </a:xfrm>
          <a:prstGeom prst="rect">
            <a:avLst/>
          </a:prstGeom>
        </p:spPr>
      </p:pic>
      <p:pic>
        <p:nvPicPr>
          <p:cNvPr id="6" name="Picture 5" descr="A blue and white gears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800" y="4635500"/>
            <a:ext cx="927100" cy="952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05059" y="3993680"/>
            <a:ext cx="3156053" cy="18546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02218" y="4001481"/>
            <a:ext cx="3162025" cy="5080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Political Feasibility</a:t>
            </a:r>
            <a:endParaRPr lang="en-US" sz="2000">
              <a:cs typeface="Calibri"/>
            </a:endParaRPr>
          </a:p>
        </p:txBody>
      </p:sp>
      <p:pic>
        <p:nvPicPr>
          <p:cNvPr id="10" name="Picture 9" descr="A blue and grey podium with a globe on i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2412" y="4629712"/>
            <a:ext cx="875176" cy="875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093393" y="127268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SWOT Analysis .</a:t>
            </a:r>
            <a:endParaRPr lang="en-US" sz="3600" b="1" spc="-150" dirty="0">
              <a:latin typeface="Argon"/>
              <a:ea typeface="Inter" panose="02000503000000020004" pitchFamily="2" charset="0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5645" y="1768274"/>
            <a:ext cx="3656371" cy="4456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Givonic"/>
              </a:rPr>
              <a:t>Strength</a:t>
            </a:r>
            <a:endParaRPr lang="en-US" sz="2200" dirty="0">
              <a:latin typeface="Givonic"/>
            </a:endParaRPr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050361" y="14210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Content Placeholder 2"/>
          <p:cNvSpPr txBox="1"/>
          <p:nvPr/>
        </p:nvSpPr>
        <p:spPr>
          <a:xfrm>
            <a:off x="8223045" y="17174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Opportunity</a:t>
            </a:r>
            <a:endParaRPr lang="en-US" dirty="0" err="1"/>
          </a:p>
        </p:txBody>
      </p:sp>
      <p:sp>
        <p:nvSpPr>
          <p:cNvPr id="25" name="Rectangle 24"/>
          <p:cNvSpPr/>
          <p:nvPr/>
        </p:nvSpPr>
        <p:spPr>
          <a:xfrm>
            <a:off x="1094061" y="38086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2"/>
          <p:cNvSpPr txBox="1"/>
          <p:nvPr/>
        </p:nvSpPr>
        <p:spPr>
          <a:xfrm>
            <a:off x="2508045" y="4117774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Weakness</a:t>
            </a:r>
            <a:endParaRPr lang="en-US" sz="2200" dirty="0">
              <a:latin typeface="Givonic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90061" y="3757875"/>
            <a:ext cx="3219175" cy="10395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Content Placeholder 2"/>
          <p:cNvSpPr txBox="1"/>
          <p:nvPr/>
        </p:nvSpPr>
        <p:spPr>
          <a:xfrm>
            <a:off x="8362745" y="4054273"/>
            <a:ext cx="36563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>
                <a:latin typeface="Givonic"/>
              </a:rPr>
              <a:t>Threat</a:t>
            </a:r>
            <a:endParaRPr lang="en-US" dirty="0" err="1"/>
          </a:p>
        </p:txBody>
      </p:sp>
      <p:pic>
        <p:nvPicPr>
          <p:cNvPr id="30" name="Picture 29" descr="A hand holding a barbell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1574800"/>
            <a:ext cx="736600" cy="736600"/>
          </a:xfrm>
          <a:prstGeom prst="rect">
            <a:avLst/>
          </a:prstGeom>
        </p:spPr>
      </p:pic>
      <p:pic>
        <p:nvPicPr>
          <p:cNvPr id="31" name="Picture 30" descr="A clipboard with a pen and check marks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1587500"/>
            <a:ext cx="698500" cy="698500"/>
          </a:xfrm>
          <a:prstGeom prst="rect">
            <a:avLst/>
          </a:prstGeom>
        </p:spPr>
      </p:pic>
      <p:pic>
        <p:nvPicPr>
          <p:cNvPr id="32" name="Picture 31" descr="A logo of a chain link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45" y="3943345"/>
            <a:ext cx="736609" cy="749309"/>
          </a:xfrm>
          <a:prstGeom prst="rect">
            <a:avLst/>
          </a:prstGeom>
        </p:spPr>
      </p:pic>
      <p:pic>
        <p:nvPicPr>
          <p:cNvPr id="33" name="Picture 32" descr="A yellow triangle with a skull in the middle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100" y="3937000"/>
            <a:ext cx="647700" cy="685800"/>
          </a:xfrm>
          <a:prstGeom prst="rect">
            <a:avLst/>
          </a:prstGeom>
        </p:spPr>
      </p:pic>
      <p:pic>
        <p:nvPicPr>
          <p:cNvPr id="34" name="Picture 33" descr="A white background with black dots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906" y="2605088"/>
            <a:ext cx="10191750" cy="1038225"/>
          </a:xfrm>
          <a:prstGeom prst="rect">
            <a:avLst/>
          </a:prstGeom>
        </p:spPr>
      </p:pic>
      <p:pic>
        <p:nvPicPr>
          <p:cNvPr id="35" name="Picture 34" descr="A white background with black dots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6475" y="4987925"/>
            <a:ext cx="9404350" cy="109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93271" y="399727"/>
            <a:ext cx="10237596" cy="828998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789261" y="1865575"/>
            <a:ext cx="3056081" cy="224538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290" y="630270"/>
            <a:ext cx="10910304" cy="952398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b="1" spc="-150" dirty="0">
                <a:latin typeface="Argon"/>
                <a:cs typeface="Argon"/>
              </a:rPr>
              <a:t>Sustainable Development Goals that our project meets</a:t>
            </a:r>
            <a:br>
              <a:rPr lang="en-US" sz="2800" b="1" i="0" dirty="0">
                <a:effectLst/>
                <a:latin typeface="Roboto Condensed" panose="02000000000000000000" pitchFamily="2" charset="0"/>
              </a:rPr>
            </a:br>
            <a:endParaRPr lang="en-US" sz="2800" b="1" spc="-15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1645" y="1984174"/>
            <a:ext cx="2913087" cy="175907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Givonic"/>
              </a:rPr>
              <a:t>09. Industry, Innovation and Infrastructure</a:t>
            </a:r>
            <a:endParaRPr lang="en-US" sz="2400">
              <a:cs typeface="Calibri"/>
            </a:endParaRPr>
          </a:p>
        </p:txBody>
      </p:sp>
      <p:pic>
        <p:nvPicPr>
          <p:cNvPr id="19" name="Picture 18" descr="A red and black machine with a gear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3" y="3140243"/>
            <a:ext cx="826168" cy="83352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73334" y="3738491"/>
            <a:ext cx="3085145" cy="2248723"/>
            <a:chOff x="8534255" y="1863570"/>
            <a:chExt cx="3085145" cy="2248723"/>
          </a:xfrm>
        </p:grpSpPr>
        <p:sp>
          <p:nvSpPr>
            <p:cNvPr id="9" name="Rectangle 8"/>
            <p:cNvSpPr/>
            <p:nvPr/>
          </p:nvSpPr>
          <p:spPr>
            <a:xfrm>
              <a:off x="8534255" y="1863570"/>
              <a:ext cx="2915713" cy="224872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Content Placeholder 2"/>
            <p:cNvSpPr txBox="1"/>
            <p:nvPr/>
          </p:nvSpPr>
          <p:spPr>
            <a:xfrm>
              <a:off x="8620755" y="1918001"/>
              <a:ext cx="2998645" cy="98704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</a:rPr>
                <a:t>11. </a:t>
              </a:r>
              <a:r>
                <a:rPr lang="en-US" sz="2400" dirty="0">
                  <a:ea typeface="+mn-lt"/>
                  <a:cs typeface="+mn-lt"/>
                </a:rPr>
                <a:t>Sustainable cities and communities</a:t>
              </a:r>
              <a:endParaRPr lang="en-US" sz="2400" dirty="0">
                <a:latin typeface="Givonic"/>
              </a:endParaRPr>
            </a:p>
          </p:txBody>
        </p:sp>
        <p:pic>
          <p:nvPicPr>
            <p:cNvPr id="20" name="Picture 19" descr="A colorful buildings on a black background&#10;&#10;Description automatically generated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17242" y="3188369"/>
              <a:ext cx="736600" cy="736600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847787" y="1743923"/>
            <a:ext cx="3236555" cy="2228670"/>
            <a:chOff x="4539102" y="3017265"/>
            <a:chExt cx="3236555" cy="2228670"/>
          </a:xfrm>
        </p:grpSpPr>
        <p:sp>
          <p:nvSpPr>
            <p:cNvPr id="14" name="Rectangle 13"/>
            <p:cNvSpPr/>
            <p:nvPr/>
          </p:nvSpPr>
          <p:spPr>
            <a:xfrm>
              <a:off x="4539102" y="3017265"/>
              <a:ext cx="3236555" cy="222867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ntent Placeholder 2"/>
            <p:cNvSpPr txBox="1"/>
            <p:nvPr/>
          </p:nvSpPr>
          <p:spPr>
            <a:xfrm>
              <a:off x="4645655" y="3212063"/>
              <a:ext cx="3048777" cy="445627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2400" dirty="0">
                  <a:latin typeface="Givonic"/>
                  <a:cs typeface="Calibri"/>
                </a:rPr>
                <a:t>16. </a:t>
              </a:r>
              <a:r>
                <a:rPr lang="en-US" sz="2400" dirty="0">
                  <a:cs typeface="Calibri"/>
                </a:rPr>
                <a:t>Peace, Justice and Strong Institutions</a:t>
              </a:r>
              <a:endParaRPr lang="en-US" dirty="0">
                <a:cs typeface="Calibri"/>
              </a:endParaRPr>
            </a:p>
          </p:txBody>
        </p:sp>
        <p:pic>
          <p:nvPicPr>
            <p:cNvPr id="21" name="Picture 20" descr="A person and person with a megaphone&#10;&#10;Description automatically generated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50163" y="4342063"/>
              <a:ext cx="723900" cy="7366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8200" y="2644351"/>
            <a:ext cx="10846109" cy="177033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212" y="596623"/>
            <a:ext cx="6162368" cy="775417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Market Size</a:t>
            </a:r>
            <a:endParaRPr lang="en-US" sz="3600" b="1" spc="-150">
              <a:latin typeface="Argon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1317" y="2644351"/>
            <a:ext cx="9566787" cy="182214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US" sz="2000" dirty="0">
                <a:latin typeface="Givonic"/>
              </a:rPr>
              <a:t>Targeted towards communities and village with a Agricultural lands and there is a need for such a product due to decreasing interest in Agriculture Sector, the potential market size could be significant.</a:t>
            </a:r>
            <a:endParaRPr lang="en-US" sz="2000" dirty="0">
              <a:latin typeface="Givon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13" y="2134245"/>
            <a:ext cx="967146" cy="967146"/>
          </a:xfrm>
          <a:prstGeom prst="rect">
            <a:avLst/>
          </a:prstGeom>
        </p:spPr>
      </p:pic>
      <p:pic>
        <p:nvPicPr>
          <p:cNvPr id="7" name="Picture 6" descr="A black screen with a white l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92531" y="699965"/>
            <a:ext cx="5599470" cy="5608434"/>
          </a:xfrm>
          <a:prstGeom prst="rect">
            <a:avLst/>
          </a:prstGeom>
        </p:spPr>
      </p:pic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89069" y="604108"/>
            <a:ext cx="9509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Business Model</a:t>
            </a:r>
            <a:endParaRPr lang="en-US" sz="3600" b="1" spc="-15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6371" y="2014189"/>
            <a:ext cx="6090106" cy="2766225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054" y="2221027"/>
            <a:ext cx="6056024" cy="23546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Givonic"/>
                <a:cs typeface="Argon"/>
              </a:rPr>
              <a:t>Our platform would be community supported &amp; community oriented. It would not be generating any active revenue. But we will be selling our project as a package, and charge some amount for </a:t>
            </a:r>
            <a:r>
              <a:rPr lang="en-US" sz="2000" dirty="0">
                <a:solidFill>
                  <a:srgbClr val="000000"/>
                </a:solidFill>
                <a:latin typeface="Givonic"/>
                <a:ea typeface="+mn-lt"/>
                <a:cs typeface="Argon"/>
              </a:rPr>
              <a:t>maintenance.</a:t>
            </a:r>
            <a:endParaRPr lang="en-US" dirty="0" err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89069" y="793239"/>
            <a:ext cx="5649832" cy="813551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25995" y="892175"/>
            <a:ext cx="653500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dirty="0">
                <a:latin typeface="Givonic"/>
                <a:ea typeface="Inter" panose="02000503000000020004" pitchFamily="2" charset="0"/>
                <a:cs typeface="Argon"/>
              </a:rPr>
              <a:t>Technologies used</a:t>
            </a:r>
            <a:endParaRPr lang="en-US" sz="3600" b="1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73" y="894849"/>
            <a:ext cx="559970" cy="55997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16073" y="1926640"/>
            <a:ext cx="9873600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Following Tech &amp; Development Environments which would be used on our project.</a:t>
            </a:r>
            <a:endParaRPr lang="en-US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2620210" y="2949742"/>
            <a:ext cx="6521811" cy="1289385"/>
            <a:chOff x="1206500" y="2699084"/>
            <a:chExt cx="6521811" cy="1289385"/>
          </a:xfrm>
        </p:grpSpPr>
        <p:pic>
          <p:nvPicPr>
            <p:cNvPr id="2" name="Picture 1" descr="File:Python-logo-notext.svg - Wikipedi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6500" y="2865838"/>
              <a:ext cx="863599" cy="961224"/>
            </a:xfrm>
            <a:prstGeom prst="rect">
              <a:avLst/>
            </a:prstGeom>
          </p:spPr>
        </p:pic>
        <p:pic>
          <p:nvPicPr>
            <p:cNvPr id="10" name="Picture 9" descr="Ultralytics (@ultralytics) / X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20616" y="2789990"/>
              <a:ext cx="927100" cy="9525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91952" y="2931750"/>
              <a:ext cx="928438" cy="844104"/>
            </a:xfrm>
            <a:prstGeom prst="rect">
              <a:avLst/>
            </a:prstGeom>
          </p:spPr>
        </p:pic>
        <p:pic>
          <p:nvPicPr>
            <p:cNvPr id="11" name="Picture 10" descr="raspberry pi&quot; Icon - Download for free – Iconduck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5400" y="2699084"/>
              <a:ext cx="1289385" cy="1289385"/>
            </a:xfrm>
            <a:prstGeom prst="rect">
              <a:avLst/>
            </a:prstGeom>
          </p:spPr>
        </p:pic>
        <p:pic>
          <p:nvPicPr>
            <p:cNvPr id="15" name="Picture 14" descr="cctv camera security symbol line icon, Vector Illustration Stock Vector  Image &amp; Art - Alamy"/>
            <p:cNvPicPr>
              <a:picLocks noChangeAspect="1"/>
            </p:cNvPicPr>
            <p:nvPr/>
          </p:nvPicPr>
          <p:blipFill rotWithShape="1">
            <a:blip r:embed="rId7"/>
            <a:srcRect l="312" r="-781" b="11765"/>
            <a:stretch>
              <a:fillRect/>
            </a:stretch>
          </p:blipFill>
          <p:spPr>
            <a:xfrm>
              <a:off x="6432882" y="2744494"/>
              <a:ext cx="1295429" cy="11991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87661" y="17893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535" y="435599"/>
            <a:ext cx="7578213" cy="952398"/>
          </a:xfrm>
        </p:spPr>
        <p:txBody>
          <a:bodyPr>
            <a:normAutofit/>
          </a:bodyPr>
          <a:lstStyle/>
          <a:p>
            <a:r>
              <a:rPr lang="en-US" sz="3600" b="1" spc="-150" dirty="0">
                <a:latin typeface="Argon"/>
                <a:ea typeface="Inter" panose="02000503000000020004" pitchFamily="2" charset="0"/>
                <a:cs typeface="Argon"/>
              </a:rPr>
              <a:t>Scalability and future plan.</a:t>
            </a:r>
            <a:endParaRPr lang="en-US" sz="3600" b="1" spc="-150" dirty="0">
              <a:latin typeface="Argon"/>
              <a:ea typeface="Inter" panose="02000503000000020004" pitchFamily="2" charset="0"/>
              <a:cs typeface="Argon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345" y="1958774"/>
            <a:ext cx="9193571" cy="44562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Integration of new technologies (sensors) for more accurate data collections</a:t>
            </a:r>
            <a:endParaRPr lang="en-US" dirty="0"/>
          </a:p>
        </p:txBody>
      </p:sp>
      <p:pic>
        <p:nvPicPr>
          <p:cNvPr id="13" name="Picture 12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87661" y="2881575"/>
            <a:ext cx="9942704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ontent Placeholder 2"/>
          <p:cNvSpPr txBox="1"/>
          <p:nvPr/>
        </p:nvSpPr>
        <p:spPr>
          <a:xfrm>
            <a:off x="1009445" y="3063674"/>
            <a:ext cx="9659735" cy="445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Regional expansion in other affected communities with the success of pilot project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725761" y="3935675"/>
            <a:ext cx="9906845" cy="70935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/>
          <p:cNvSpPr txBox="1"/>
          <p:nvPr/>
        </p:nvSpPr>
        <p:spPr>
          <a:xfrm>
            <a:off x="1047545" y="4117773"/>
            <a:ext cx="9193571" cy="4456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>
                <a:ea typeface="+mn-lt"/>
                <a:cs typeface="+mn-lt"/>
              </a:rPr>
              <a:t>Continuous Data training for more advance disease detection model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9068" y="969415"/>
            <a:ext cx="53069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Thank You 🙏</a:t>
            </a:r>
            <a:endParaRPr lang="en-US" sz="6000" b="1" spc="-30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2420" y="1974234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From </a:t>
            </a:r>
            <a:r>
              <a:rPr lang="en-US" sz="3200" dirty="0" err="1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Mechi</a:t>
            </a:r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 Mavericks ⭐</a:t>
            </a:r>
            <a:endParaRPr lang="en-US" sz="3200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645" y="5434954"/>
            <a:ext cx="1846436" cy="4536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21" y="5436093"/>
            <a:ext cx="1775770" cy="4513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86" y="5434954"/>
            <a:ext cx="1575170" cy="453631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984" y="5436026"/>
            <a:ext cx="1434326" cy="454180"/>
          </a:xfrm>
          <a:prstGeom prst="rect">
            <a:avLst/>
          </a:prstGeom>
        </p:spPr>
      </p:pic>
      <p:pic>
        <p:nvPicPr>
          <p:cNvPr id="4" name="Picture 3" descr="A logo with purple and blue colors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413" y="830263"/>
            <a:ext cx="4778375" cy="3673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789069" y="599082"/>
            <a:ext cx="3312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spc="-300" dirty="0">
                <a:latin typeface="Argon" panose="020B0204030202020204" pitchFamily="34" charset="0"/>
                <a:ea typeface="Inter" panose="02000503000000020004" pitchFamily="2" charset="0"/>
                <a:cs typeface="Argon" panose="020B0204030202020204" pitchFamily="34" charset="0"/>
              </a:rPr>
              <a:t>Hello! 👋</a:t>
            </a:r>
            <a:endParaRPr lang="en-US" sz="6000" b="1" spc="-300" dirty="0">
              <a:latin typeface="Argon" panose="020B0204030202020204" pitchFamily="34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89070" y="1614745"/>
            <a:ext cx="6245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vonic" pitchFamily="2" charset="0"/>
                <a:ea typeface="Inter" panose="02000503000000020004" pitchFamily="2" charset="0"/>
                <a:cs typeface="Argon" panose="020B0204030202020204" pitchFamily="34" charset="0"/>
              </a:rPr>
              <a:t>We are Mechi Mavericks ⭐</a:t>
            </a:r>
            <a:endParaRPr lang="en-US" sz="3200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5" y="3776225"/>
            <a:ext cx="3501497" cy="8602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46490"/>
            <a:ext cx="3367489" cy="8559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85" y="4965122"/>
            <a:ext cx="2987080" cy="860244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5590865" y="7515307"/>
            <a:ext cx="1010270" cy="801379"/>
            <a:chOff x="2632590" y="681708"/>
            <a:chExt cx="6926821" cy="549458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2590" y="681708"/>
              <a:ext cx="6926821" cy="5494584"/>
            </a:xfrm>
            <a:prstGeom prst="rect">
              <a:avLst/>
            </a:prstGeom>
            <a:effectLst>
              <a:outerShdw blurRad="571500" dir="5820000" sx="103000" sy="103000" algn="tl" rotWithShape="0">
                <a:prstClr val="black">
                  <a:alpha val="25000"/>
                </a:prstClr>
              </a:outerShdw>
              <a:softEdge rad="0"/>
            </a:effectLst>
          </p:spPr>
        </p:pic>
        <p:pic>
          <p:nvPicPr>
            <p:cNvPr id="38" name="Graphic 37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49717" y="1392095"/>
              <a:ext cx="4892566" cy="4073811"/>
            </a:xfrm>
            <a:prstGeom prst="rect">
              <a:avLst/>
            </a:prstGeom>
          </p:spPr>
        </p:pic>
      </p:grpSp>
      <p:pic>
        <p:nvPicPr>
          <p:cNvPr id="39" name="Picture 38" descr="A black screen with a white line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28800" y="4247869"/>
            <a:ext cx="2501436" cy="3108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28799" y="5351110"/>
            <a:ext cx="2418735" cy="4301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Full Stack Developer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44374" y="4248720"/>
            <a:ext cx="2414258" cy="4411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Calibri"/>
              </a:rPr>
              <a:t>Web/ ML Engineer</a:t>
            </a:r>
            <a:endParaRPr lang="en-US" sz="2000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08724" y="5452958"/>
            <a:ext cx="2733366" cy="474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AI Engineer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 descr="A black background with blue text&#10;&#10;Description automatically generate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9484" y="4966126"/>
            <a:ext cx="2920226" cy="949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904" y="1020321"/>
            <a:ext cx="8564191" cy="4817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3904" y="1020321"/>
            <a:ext cx="8564191" cy="48173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3904" y="1020321"/>
            <a:ext cx="8564190" cy="48173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04253" y="6030416"/>
            <a:ext cx="6615030" cy="213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 dirty="0">
                <a:ea typeface="+mn-lt"/>
                <a:cs typeface="+mn-lt"/>
              </a:rPr>
              <a:t>Source: MOF 2020. Nepal Foreign Trade Statistic Fiscal year 2020/2021 Department of Custom</a:t>
            </a:r>
            <a:endParaRPr lang="en-US" dirty="0"/>
          </a:p>
        </p:txBody>
      </p:sp>
      <p:pic>
        <p:nvPicPr>
          <p:cNvPr id="4" name="Picture 3" descr="Screenshot from 2024-08-20 20-06-20"/>
          <p:cNvPicPr>
            <a:picLocks noChangeAspect="1"/>
          </p:cNvPicPr>
          <p:nvPr/>
        </p:nvPicPr>
        <p:blipFill>
          <a:blip r:embed="rId2"/>
          <a:srcRect l="1304" t="1147" r="3351" b="6344"/>
          <a:stretch>
            <a:fillRect/>
          </a:stretch>
        </p:blipFill>
        <p:spPr>
          <a:xfrm>
            <a:off x="2692400" y="173990"/>
            <a:ext cx="6684010" cy="1638935"/>
          </a:xfrm>
          <a:prstGeom prst="rect">
            <a:avLst/>
          </a:prstGeom>
        </p:spPr>
      </p:pic>
      <p:pic>
        <p:nvPicPr>
          <p:cNvPr id="7" name="Picture 6" descr="Screenshot from 2024-08-20 20-06-46"/>
          <p:cNvPicPr>
            <a:picLocks noChangeAspect="1"/>
          </p:cNvPicPr>
          <p:nvPr/>
        </p:nvPicPr>
        <p:blipFill>
          <a:blip r:embed="rId3"/>
          <a:srcRect l="2012" t="4107" r="8182" b="876"/>
          <a:stretch>
            <a:fillRect/>
          </a:stretch>
        </p:blipFill>
        <p:spPr>
          <a:xfrm>
            <a:off x="2581910" y="2099945"/>
            <a:ext cx="6060440" cy="3643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59828" y="6020256"/>
            <a:ext cx="6615030" cy="213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800" dirty="0">
                <a:ea typeface="+mn-lt"/>
                <a:cs typeface="+mn-lt"/>
              </a:rPr>
              <a:t>Source: World Bank Data, Agriculture Sector Contribution to GDP,  Economic Survery 2021 Government of Nepal</a:t>
            </a:r>
            <a:endParaRPr lang="en-US" dirty="0"/>
          </a:p>
        </p:txBody>
      </p:sp>
      <p:pic>
        <p:nvPicPr>
          <p:cNvPr id="10" name="Picture 9" descr="Screenshot from 2024-08-20 20-07-26"/>
          <p:cNvPicPr>
            <a:picLocks noChangeAspect="1"/>
          </p:cNvPicPr>
          <p:nvPr/>
        </p:nvPicPr>
        <p:blipFill>
          <a:blip r:embed="rId2"/>
          <a:srcRect r="4258"/>
          <a:stretch>
            <a:fillRect/>
          </a:stretch>
        </p:blipFill>
        <p:spPr>
          <a:xfrm>
            <a:off x="140335" y="1699260"/>
            <a:ext cx="5681345" cy="4246245"/>
          </a:xfrm>
          <a:prstGeom prst="rect">
            <a:avLst/>
          </a:prstGeom>
        </p:spPr>
      </p:pic>
      <p:pic>
        <p:nvPicPr>
          <p:cNvPr id="2" name="Picture 1" descr="Screenshot from 2024-08-20 20-07-00"/>
          <p:cNvPicPr>
            <a:picLocks noChangeAspect="1"/>
          </p:cNvPicPr>
          <p:nvPr/>
        </p:nvPicPr>
        <p:blipFill>
          <a:blip r:embed="rId3"/>
          <a:srcRect l="5525" t="4569" r="9919" b="3716"/>
          <a:stretch>
            <a:fillRect/>
          </a:stretch>
        </p:blipFill>
        <p:spPr>
          <a:xfrm>
            <a:off x="5896610" y="1939290"/>
            <a:ext cx="6110605" cy="37661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rcRect b="2871"/>
          <a:stretch>
            <a:fillRect/>
          </a:stretch>
        </p:blipFill>
        <p:spPr>
          <a:xfrm>
            <a:off x="1923415" y="131445"/>
            <a:ext cx="8803005" cy="1374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and black logo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2776" y="2671312"/>
            <a:ext cx="4957483" cy="15110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63849" y="1840175"/>
            <a:ext cx="10575651" cy="1301310"/>
          </a:xfrm>
          <a:prstGeom prst="rect">
            <a:avLst/>
          </a:prstGeom>
          <a:solidFill>
            <a:schemeClr val="accent1">
              <a:lumMod val="20000"/>
              <a:lumOff val="8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ack screen with a white lin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35700"/>
            <a:ext cx="12191999" cy="622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63849" y="701816"/>
            <a:ext cx="845970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b="1" spc="-150" dirty="0">
                <a:latin typeface="Argon"/>
                <a:cs typeface="Argon"/>
              </a:rPr>
              <a:t>What is </a:t>
            </a:r>
            <a:r>
              <a:rPr lang="en-US" sz="3600" spc="-150" dirty="0" err="1">
                <a:ea typeface="+mn-lt"/>
                <a:cs typeface="+mn-lt"/>
              </a:rPr>
              <a:t>निगरानी</a:t>
            </a:r>
            <a:r>
              <a:rPr lang="en-US" sz="3600" spc="-150" dirty="0">
                <a:ea typeface="+mn-lt"/>
                <a:cs typeface="+mn-lt"/>
              </a:rPr>
              <a:t>  ?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4975" y="1938924"/>
            <a:ext cx="10278981" cy="96795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ea typeface="+mn-lt"/>
                <a:cs typeface="+mn-lt"/>
              </a:rPr>
              <a:t>निगरानी</a:t>
            </a:r>
            <a:r>
              <a:rPr lang="en-US" sz="2000" dirty="0">
                <a:ea typeface="+mn-lt"/>
                <a:cs typeface="+mn-lt"/>
              </a:rPr>
              <a:t> is a</a:t>
            </a:r>
            <a:r>
              <a:rPr lang="en-US" sz="2000" dirty="0">
                <a:latin typeface="Calibri"/>
                <a:cs typeface="Calibri"/>
              </a:rPr>
              <a:t>  supervising system that looks out for the wild elephant invasion and swiftly alerts the villagers of the incoming danger.</a:t>
            </a:r>
            <a:endParaRPr lang="en-US" sz="2000" dirty="0">
              <a:latin typeface="Calibri"/>
              <a:ea typeface="Inter" panose="02000503000000020004" pitchFamily="2" charset="0"/>
              <a:cs typeface="Calibri"/>
            </a:endParaRPr>
          </a:p>
        </p:txBody>
      </p:sp>
      <p:pic>
        <p:nvPicPr>
          <p:cNvPr id="3" name="Picture 2" descr="A blue and black logo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539" y="381251"/>
            <a:ext cx="3152775" cy="9620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459" y="4400080"/>
            <a:ext cx="4946753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836673" y="4498495"/>
            <a:ext cx="3660612" cy="9220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uses the combination of IOT and ML technologies and works as a unit.</a:t>
            </a:r>
            <a:endParaRPr lang="en-US" dirty="0">
              <a:latin typeface="Givonic" pitchFamily="2" charset="0"/>
              <a:ea typeface="Inter" panose="02000503000000020004" pitchFamily="2" charset="0"/>
              <a:cs typeface="Argon" panose="020B020403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29299" y="4379986"/>
            <a:ext cx="5636241" cy="1041870"/>
          </a:xfrm>
          <a:prstGeom prst="rect">
            <a:avLst/>
          </a:prstGeom>
          <a:solidFill>
            <a:srgbClr val="FFD9FA">
              <a:alpha val="317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47679" y="4439256"/>
            <a:ext cx="4517861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latin typeface="Givonic"/>
                <a:ea typeface="Inter" panose="02000503000000020004" pitchFamily="2" charset="0"/>
                <a:cs typeface="Argon"/>
              </a:rPr>
              <a:t>It facilitates authorities to analyze the collected data for future reference.</a:t>
            </a:r>
            <a:endParaRPr lang="en-US" dirty="0">
              <a:latin typeface="Givonic"/>
              <a:ea typeface="Inter" panose="02000503000000020004" pitchFamily="2" charset="0"/>
              <a:cs typeface="Argon"/>
            </a:endParaRPr>
          </a:p>
        </p:txBody>
      </p:sp>
      <p:pic>
        <p:nvPicPr>
          <p:cNvPr id="16" name="Picture 15" descr="A yellow bell with a red circle and a number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6" y="4572393"/>
            <a:ext cx="622300" cy="622300"/>
          </a:xfrm>
          <a:prstGeom prst="rect">
            <a:avLst/>
          </a:prstGeom>
        </p:spPr>
      </p:pic>
      <p:pic>
        <p:nvPicPr>
          <p:cNvPr id="18" name="Picture 17" descr="A blue and white arrow pointing to a blue circle&#10;&#10;Description automatically generat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18" y="4439256"/>
            <a:ext cx="763943" cy="763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1743</Words>
  <Application>WPS Presentation</Application>
  <PresentationFormat>Widescreen</PresentationFormat>
  <Paragraphs>76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2" baseType="lpstr">
      <vt:lpstr>Arial</vt:lpstr>
      <vt:lpstr>SimSun</vt:lpstr>
      <vt:lpstr>Wingdings</vt:lpstr>
      <vt:lpstr>Argon</vt:lpstr>
      <vt:lpstr>FreeSans</vt:lpstr>
      <vt:lpstr>Inter</vt:lpstr>
      <vt:lpstr>Givonic</vt:lpstr>
      <vt:lpstr>Calibri</vt:lpstr>
      <vt:lpstr>Trebuchet MS</vt:lpstr>
      <vt:lpstr>Microsoft YaHei</vt:lpstr>
      <vt:lpstr>Droid Sans Fallback</vt:lpstr>
      <vt:lpstr>Arial Unicode MS</vt:lpstr>
      <vt:lpstr>Calibri Light</vt:lpstr>
      <vt:lpstr>Gubbi</vt:lpstr>
      <vt:lpstr>Khmer OS</vt:lpstr>
      <vt:lpstr>FreeSerif</vt:lpstr>
      <vt:lpstr>Argon</vt:lpstr>
      <vt:lpstr>Givonic</vt:lpstr>
      <vt:lpstr>Calibri Light</vt:lpstr>
      <vt:lpstr>Roboto Condensed</vt:lpstr>
      <vt:lpstr>Dhurjati</vt:lpstr>
      <vt:lpstr>Calibri</vt:lpstr>
      <vt:lpstr>OpenSymbol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SWOT Analysis .</vt:lpstr>
      <vt:lpstr>Sustainable Development Goals that our project meets </vt:lpstr>
      <vt:lpstr>Market Size</vt:lpstr>
      <vt:lpstr>PowerPoint 演示文稿</vt:lpstr>
      <vt:lpstr>PowerPoint 演示文稿</vt:lpstr>
      <vt:lpstr>Scalability and future plan.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Naveen Dahal</dc:creator>
  <cp:lastModifiedBy>wabisabi</cp:lastModifiedBy>
  <cp:revision>653</cp:revision>
  <dcterms:created xsi:type="dcterms:W3CDTF">2024-08-21T15:15:42Z</dcterms:created>
  <dcterms:modified xsi:type="dcterms:W3CDTF">2024-08-21T15:15:42Z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1033-11.1.0.11711</vt:lpwstr>
  </property>
</Properties>
</file>